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8"/>
  </p:notesMasterIdLst>
  <p:sldIdLst>
    <p:sldId id="256" r:id="rId2"/>
    <p:sldId id="261" r:id="rId3"/>
    <p:sldId id="268" r:id="rId4"/>
    <p:sldId id="282" r:id="rId5"/>
    <p:sldId id="271" r:id="rId6"/>
    <p:sldId id="276" r:id="rId7"/>
    <p:sldId id="267" r:id="rId8"/>
    <p:sldId id="272" r:id="rId9"/>
    <p:sldId id="281" r:id="rId10"/>
    <p:sldId id="278" r:id="rId11"/>
    <p:sldId id="279" r:id="rId12"/>
    <p:sldId id="283" r:id="rId13"/>
    <p:sldId id="274" r:id="rId14"/>
    <p:sldId id="280" r:id="rId15"/>
    <p:sldId id="273" r:id="rId16"/>
    <p:sldId id="263" r:id="rId17"/>
  </p:sldIdLst>
  <p:sldSz cx="9144000" cy="5143500" type="screen16x9"/>
  <p:notesSz cx="6858000" cy="9144000"/>
  <p:embeddedFontLst>
    <p:embeddedFont>
      <p:font typeface="Raleway" panose="020B0604020202020204" charset="0"/>
      <p:regular r:id="rId19"/>
      <p:bold r:id="rId20"/>
      <p:italic r:id="rId21"/>
      <p:boldItalic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Arial Black" panose="020B0A04020102020204" pitchFamily="34" charset="0"/>
      <p:bold r:id="rId27"/>
    </p:embeddedFont>
    <p:embeddedFont>
      <p:font typeface="Varela Round" panose="020B0604020202020204" charset="-79"/>
      <p:regular r:id="rId28"/>
    </p:embeddedFont>
    <p:embeddedFont>
      <p:font typeface="Trebuchet MS" panose="020B0603020202020204" pitchFamily="34" charset="0"/>
      <p:regular r:id="rId29"/>
      <p:bold r:id="rId30"/>
      <p:italic r:id="rId31"/>
      <p:boldItalic r:id="rId32"/>
    </p:embeddedFont>
    <p:embeddedFont>
      <p:font typeface="Raleway Thin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4C4"/>
    <a:srgbClr val="F76C6C"/>
    <a:srgbClr val="5B9BD5"/>
    <a:srgbClr val="ED6C6D"/>
    <a:srgbClr val="F67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63969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467d88f9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467d88f9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496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467d88f9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467d88f9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9730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467d88f9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467d88f9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7168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467d88f9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467d88f9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6753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467d88f9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467d88f9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168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467d88f9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467d88f9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8101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467d88f9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467d88f9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274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467d88f9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467d88f9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061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467d88f9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c467d88f9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449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467d88f9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467d88f9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Classic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models</a:t>
            </a:r>
            <a:r>
              <a:rPr lang="fr-FR" baseline="0" dirty="0" smtClean="0"/>
              <a:t> cars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5719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467d88f9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467d88f9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068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467d88f9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467d88f9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48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467d88f9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467d88f9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4951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467d88f9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467d88f9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3194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467d88f9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467d88f9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8393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467d88f9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467d88f9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442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hyperlink" Target="https://pt-pt.facebook.com/FabricaDeStartups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inkedin.com/company/2675826/admin/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hyperlink" Target="https://www.youtube.com/channel/UCundLMW1pc0I4zXmzIQvuxw" TargetMode="External"/><Relationship Id="rId4" Type="http://schemas.openxmlformats.org/officeDocument/2006/relationships/hyperlink" Target="https://www.instagram.com/fabrica_de_startups/" TargetMode="External"/><Relationship Id="rId9" Type="http://schemas.openxmlformats.org/officeDocument/2006/relationships/image" Target="../media/image2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 type="title">
  <p:cSld name="TITLE">
    <p:bg>
      <p:bgPr>
        <a:solidFill>
          <a:srgbClr val="F76C6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0900" y="769825"/>
            <a:ext cx="2442474" cy="36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 txBox="1">
            <a:spLocks noGrp="1"/>
          </p:cNvSpPr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title" idx="2"/>
          </p:nvPr>
        </p:nvSpPr>
        <p:spPr>
          <a:xfrm>
            <a:off x="3036450" y="3225675"/>
            <a:ext cx="30711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00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with Patern">
  <p:cSld name="ONE_COLUMN_TEXT_2_1_1_1">
    <p:bg>
      <p:bgPr>
        <a:solidFill>
          <a:srgbClr val="FFFFFF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l="12345" t="24809" r="49024" b="24814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0"/>
            <a:ext cx="6371999" cy="51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ONE_COLUMN_TEXT_2_1_1_1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 l="12345" t="24809" r="49024" b="24814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principal">
  <p:cSld name="TITLE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2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3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  <a:defRPr sz="48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&amp; contenu">
  <p:cSld name="ONE_COLUMN_TEXT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2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principal 1">
  <p:cSld name="TITLE_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2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3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&amp; text">
  <p:cSld name="ONE_COLUMN_TEXT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 descr="Wild Code School"/>
          <p:cNvPicPr preferRelativeResize="0"/>
          <p:nvPr/>
        </p:nvPicPr>
        <p:blipFill rotWithShape="1">
          <a:blip r:embed="rId2">
            <a:alphaModFix/>
          </a:blip>
          <a:srcRect r="38336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&amp; contenu 1">
  <p:cSld name="ONE_COLUMN_TEXT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1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2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principal 2">
  <p:cSld name="TITLE_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subTitle" idx="1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2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3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bg>
      <p:bgPr>
        <a:solidFill>
          <a:srgbClr val="F99797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70290" y="771750"/>
            <a:ext cx="2803416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&amp; contenu 2">
  <p:cSld name="ONE_COLUMN_TEXT_3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2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&amp; contenu 3">
  <p:cSld name="ONE_COLUMN_TEXT_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1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2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principal 3">
  <p:cSld name="TITLE_5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>
            <a:spLocks noGrp="1"/>
          </p:cNvSpPr>
          <p:nvPr>
            <p:ph type="subTitle" idx="1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ubTitle" idx="2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3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&amp; contenu 4">
  <p:cSld name="ONE_COLUMN_TEXT_5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subTitle" idx="1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body" idx="2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&amp; text 1">
  <p:cSld name="ONE_COLUMN_TEXT_1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5" descr="Wild Code School"/>
          <p:cNvPicPr preferRelativeResize="0"/>
          <p:nvPr/>
        </p:nvPicPr>
        <p:blipFill rotWithShape="1">
          <a:blip r:embed="rId2">
            <a:alphaModFix/>
          </a:blip>
          <a:srcRect r="38336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5"/>
          <p:cNvSpPr txBox="1">
            <a:spLocks noGrp="1"/>
          </p:cNvSpPr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subTitle" idx="1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Only">
  <p:cSld name="6_Title 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 rotWithShape="1">
          <a:blip r:embed="rId2">
            <a:alphaModFix/>
          </a:blip>
          <a:srcRect l="1492" t="355" r="20382" b="996"/>
          <a:stretch/>
        </p:blipFill>
        <p:spPr>
          <a:xfrm>
            <a:off x="4254103" y="588169"/>
            <a:ext cx="4889896" cy="455533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6"/>
          <p:cNvSpPr txBox="1">
            <a:spLocks noGrp="1"/>
          </p:cNvSpPr>
          <p:nvPr>
            <p:ph type="body" idx="1"/>
          </p:nvPr>
        </p:nvSpPr>
        <p:spPr>
          <a:xfrm>
            <a:off x="3032522" y="1491854"/>
            <a:ext cx="2502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5" name="Google Shape;12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6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7" name="Google Shape;127;p26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128" name="Google Shape;128;p26" descr="page28image5325510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6" descr="page28image5325568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6" descr="page28image5325548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body" idx="1"/>
          </p:nvPr>
        </p:nvSpPr>
        <p:spPr>
          <a:xfrm>
            <a:off x="746738" y="1403747"/>
            <a:ext cx="76602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33" name="Google Shape;133;p27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 txBox="1">
            <a:spLocks noGrp="1"/>
          </p:cNvSpPr>
          <p:nvPr>
            <p:ph type="sldNum" idx="12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36" name="Google Shape;136;p27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27"/>
          <p:cNvSpPr txBox="1"/>
          <p:nvPr/>
        </p:nvSpPr>
        <p:spPr>
          <a:xfrm>
            <a:off x="6934492" y="4675848"/>
            <a:ext cx="15783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9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www.fabricadestartups.com</a:t>
            </a:r>
            <a:endParaRPr sz="9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3"/>
          </p:nvPr>
        </p:nvSpPr>
        <p:spPr>
          <a:xfrm>
            <a:off x="736997" y="492919"/>
            <a:ext cx="7670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4"/>
          </p:nvPr>
        </p:nvSpPr>
        <p:spPr>
          <a:xfrm>
            <a:off x="3649489" y="212030"/>
            <a:ext cx="18600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1" u="none" strike="noStrike" cap="none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40" name="Google Shape;140;p27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141" name="Google Shape;141;p27" descr="page28image53255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7" descr="page28image532556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7" descr="page28image5325548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3649489" y="212030"/>
            <a:ext cx="18600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1" u="none" strike="noStrike" cap="none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6" name="Google Shape;14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ldNum" idx="12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149" name="Google Shape;149;p28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150" name="Google Shape;150;p28" descr="page28image53255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8" descr="page28image532556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8" descr="page28image5325548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Only">
  <p:cSld name="11_Title 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 descr="Uma imagem com interior, mesa, sentado, branco&#10;&#10;Descrição gerada automaticamente"/>
          <p:cNvPicPr preferRelativeResize="0"/>
          <p:nvPr/>
        </p:nvPicPr>
        <p:blipFill rotWithShape="1">
          <a:blip r:embed="rId2">
            <a:alphaModFix/>
          </a:blip>
          <a:srcRect r="19491"/>
          <a:stretch/>
        </p:blipFill>
        <p:spPr>
          <a:xfrm>
            <a:off x="4254103" y="588169"/>
            <a:ext cx="4889896" cy="455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>
            <a:spLocks noGrp="1"/>
          </p:cNvSpPr>
          <p:nvPr>
            <p:ph type="body" idx="1"/>
          </p:nvPr>
        </p:nvSpPr>
        <p:spPr>
          <a:xfrm>
            <a:off x="3032522" y="1491854"/>
            <a:ext cx="2502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29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58" name="Google Shape;158;p29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159" name="Google Shape;159;p29" descr="page28image5325510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9" descr="page28image5325568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9" descr="page28image5325548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30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sldNum" idx="12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66" name="Google Shape;166;p30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30"/>
          <p:cNvSpPr txBox="1"/>
          <p:nvPr/>
        </p:nvSpPr>
        <p:spPr>
          <a:xfrm>
            <a:off x="6934492" y="4675848"/>
            <a:ext cx="15783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9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www.fabricadestartups.com</a:t>
            </a:r>
            <a:endParaRPr sz="9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0"/>
          <p:cNvSpPr txBox="1">
            <a:spLocks noGrp="1"/>
          </p:cNvSpPr>
          <p:nvPr>
            <p:ph type="body" idx="1"/>
          </p:nvPr>
        </p:nvSpPr>
        <p:spPr>
          <a:xfrm>
            <a:off x="3649489" y="212030"/>
            <a:ext cx="18600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1" u="none" strike="noStrike" cap="none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body" idx="3"/>
          </p:nvPr>
        </p:nvSpPr>
        <p:spPr>
          <a:xfrm>
            <a:off x="736997" y="492919"/>
            <a:ext cx="7670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70" name="Google Shape;170;p30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171" name="Google Shape;171;p30" descr="page28image53255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30" descr="page28image532556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30" descr="page28image5325548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 1">
  <p:cSld name="TITLE_1_1">
    <p:bg>
      <p:bgPr>
        <a:solidFill>
          <a:srgbClr val="F76C6C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t="258" b="258"/>
          <a:stretch/>
        </p:blipFill>
        <p:spPr>
          <a:xfrm rot="10800000">
            <a:off x="3170289" y="771750"/>
            <a:ext cx="2803417" cy="35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Only">
  <p:cSld name="15_Title Onl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body" idx="1"/>
          </p:nvPr>
        </p:nvSpPr>
        <p:spPr>
          <a:xfrm>
            <a:off x="372666" y="944166"/>
            <a:ext cx="25350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76" name="Google Shape;176;p31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7" name="Google Shape;177;p31"/>
          <p:cNvCxnSpPr/>
          <p:nvPr/>
        </p:nvCxnSpPr>
        <p:spPr>
          <a:xfrm rot="10800000">
            <a:off x="457293" y="864811"/>
            <a:ext cx="876900" cy="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31"/>
          <p:cNvSpPr txBox="1">
            <a:spLocks noGrp="1"/>
          </p:cNvSpPr>
          <p:nvPr>
            <p:ph type="body" idx="2"/>
          </p:nvPr>
        </p:nvSpPr>
        <p:spPr>
          <a:xfrm>
            <a:off x="3566399" y="1572101"/>
            <a:ext cx="42864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body" idx="3"/>
          </p:nvPr>
        </p:nvSpPr>
        <p:spPr>
          <a:xfrm>
            <a:off x="4252079" y="2353388"/>
            <a:ext cx="2914800" cy="23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sldNum" idx="12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>
            <a:spLocks noGrp="1"/>
          </p:cNvSpPr>
          <p:nvPr>
            <p:ph type="pic" idx="4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83" name="Google Shape;183;p31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184" name="Google Shape;184;p31" descr="page28image53255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31" descr="page28image532556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31" descr="page28image5325548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o de Título">
  <p:cSld name="TITLE_6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ctrTitle"/>
          </p:nvPr>
        </p:nvSpPr>
        <p:spPr>
          <a:xfrm>
            <a:off x="1143000" y="78105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Trebuchet MS"/>
              <a:buNone/>
              <a:defRPr sz="4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Only">
  <p:cSld name="17_Title Onl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3" descr="Uma imagem com desenho&#10;&#10;Descrição gerada automa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372666" y="944166"/>
            <a:ext cx="25350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"/>
              <a:buNone/>
              <a:defRPr sz="3000" b="1" i="0">
                <a:solidFill>
                  <a:srgbClr val="3A383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33"/>
          <p:cNvSpPr txBox="1">
            <a:spLocks noGrp="1"/>
          </p:cNvSpPr>
          <p:nvPr>
            <p:ph type="body" idx="2"/>
          </p:nvPr>
        </p:nvSpPr>
        <p:spPr>
          <a:xfrm>
            <a:off x="3835903" y="1828086"/>
            <a:ext cx="1472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1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97" name="Google Shape;197;p33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" name="Google Shape;198;p33"/>
          <p:cNvCxnSpPr/>
          <p:nvPr/>
        </p:nvCxnSpPr>
        <p:spPr>
          <a:xfrm rot="10800000">
            <a:off x="457293" y="864811"/>
            <a:ext cx="876900" cy="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33"/>
          <p:cNvSpPr txBox="1">
            <a:spLocks noGrp="1"/>
          </p:cNvSpPr>
          <p:nvPr>
            <p:ph type="sldNum" idx="12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>
            <a:spLocks noGrp="1"/>
          </p:cNvSpPr>
          <p:nvPr>
            <p:ph type="pic" idx="3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Only">
  <p:cSld name="10_Title Onl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4"/>
          <p:cNvPicPr preferRelativeResize="0"/>
          <p:nvPr/>
        </p:nvPicPr>
        <p:blipFill rotWithShape="1">
          <a:blip r:embed="rId2">
            <a:alphaModFix/>
          </a:blip>
          <a:srcRect l="1492" t="355" r="20382" b="996"/>
          <a:stretch/>
        </p:blipFill>
        <p:spPr>
          <a:xfrm>
            <a:off x="4254103" y="588169"/>
            <a:ext cx="4889896" cy="455533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>
            <a:spLocks noGrp="1"/>
          </p:cNvSpPr>
          <p:nvPr>
            <p:ph type="body" idx="1"/>
          </p:nvPr>
        </p:nvSpPr>
        <p:spPr>
          <a:xfrm>
            <a:off x="3032522" y="1491854"/>
            <a:ext cx="2502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>
                <a:solidFill>
                  <a:schemeClr val="lt1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4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07" name="Google Shape;207;p34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208" name="Google Shape;208;p34" descr="page28image5325510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34" descr="page28image5325568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34" descr="page28image5325548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o de Título 1">
  <p:cSld name="TITLE_6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ctrTitle"/>
          </p:nvPr>
        </p:nvSpPr>
        <p:spPr>
          <a:xfrm>
            <a:off x="1143000" y="78105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Trebuchet MS"/>
              <a:buNone/>
              <a:defRPr sz="4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Google Shape;215;p3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Google Shape;216;p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body" idx="1"/>
          </p:nvPr>
        </p:nvSpPr>
        <p:spPr>
          <a:xfrm>
            <a:off x="746738" y="1403747"/>
            <a:ext cx="76602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19" name="Google Shape;219;p36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0" name="Google Shape;22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6"/>
          <p:cNvSpPr txBox="1">
            <a:spLocks noGrp="1"/>
          </p:cNvSpPr>
          <p:nvPr>
            <p:ph type="sldNum" idx="12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22" name="Google Shape;222;p36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" name="Google Shape;223;p36"/>
          <p:cNvSpPr txBox="1"/>
          <p:nvPr/>
        </p:nvSpPr>
        <p:spPr>
          <a:xfrm>
            <a:off x="6934492" y="4675848"/>
            <a:ext cx="15783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9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www.fabricadestartups.com</a:t>
            </a:r>
            <a:endParaRPr sz="9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6"/>
          <p:cNvSpPr txBox="1">
            <a:spLocks noGrp="1"/>
          </p:cNvSpPr>
          <p:nvPr>
            <p:ph type="body" idx="3"/>
          </p:nvPr>
        </p:nvSpPr>
        <p:spPr>
          <a:xfrm>
            <a:off x="736997" y="492919"/>
            <a:ext cx="7670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body" idx="4"/>
          </p:nvPr>
        </p:nvSpPr>
        <p:spPr>
          <a:xfrm>
            <a:off x="3649489" y="212030"/>
            <a:ext cx="18600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1" u="none" strike="noStrike" cap="none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26" name="Google Shape;226;p36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227" name="Google Shape;227;p36" descr="page28image53255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36" descr="page28image532556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36" descr="page28image5325548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Only">
  <p:cSld name="4_Title Only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7" descr="Uma imagem com interior, mesa, sentado, branco&#10;&#10;Descrição gerada automaticamente"/>
          <p:cNvPicPr preferRelativeResize="0"/>
          <p:nvPr/>
        </p:nvPicPr>
        <p:blipFill rotWithShape="1">
          <a:blip r:embed="rId2">
            <a:alphaModFix/>
          </a:blip>
          <a:srcRect r="19491"/>
          <a:stretch/>
        </p:blipFill>
        <p:spPr>
          <a:xfrm>
            <a:off x="4254103" y="588169"/>
            <a:ext cx="4889896" cy="455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7"/>
          <p:cNvSpPr txBox="1">
            <a:spLocks noGrp="1"/>
          </p:cNvSpPr>
          <p:nvPr>
            <p:ph type="body" idx="1"/>
          </p:nvPr>
        </p:nvSpPr>
        <p:spPr>
          <a:xfrm>
            <a:off x="3032522" y="1491854"/>
            <a:ext cx="2502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p37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35" name="Google Shape;235;p37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236" name="Google Shape;236;p37" descr="page28image5325510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37" descr="page28image5325568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37" descr="page28image5325548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Only 1">
  <p:cSld name="6_Title Only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2">
            <a:alphaModFix/>
          </a:blip>
          <a:srcRect l="1492" t="355" r="20382" b="996"/>
          <a:stretch/>
        </p:blipFill>
        <p:spPr>
          <a:xfrm>
            <a:off x="4254103" y="588169"/>
            <a:ext cx="4889896" cy="455533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 txBox="1">
            <a:spLocks noGrp="1"/>
          </p:cNvSpPr>
          <p:nvPr>
            <p:ph type="body" idx="1"/>
          </p:nvPr>
        </p:nvSpPr>
        <p:spPr>
          <a:xfrm>
            <a:off x="3032522" y="1491854"/>
            <a:ext cx="2502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44" name="Google Shape;244;p38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245" name="Google Shape;245;p38" descr="page28image5325510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8" descr="page28image5325568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38" descr="page28image5325548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Only 1">
  <p:cSld name="11_Title Only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9" descr="Uma imagem com interior, mesa, sentado, branco&#10;&#10;Descrição gerada automaticamente"/>
          <p:cNvPicPr preferRelativeResize="0"/>
          <p:nvPr/>
        </p:nvPicPr>
        <p:blipFill rotWithShape="1">
          <a:blip r:embed="rId2">
            <a:alphaModFix/>
          </a:blip>
          <a:srcRect r="19491"/>
          <a:stretch/>
        </p:blipFill>
        <p:spPr>
          <a:xfrm>
            <a:off x="4254103" y="588169"/>
            <a:ext cx="4889896" cy="455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>
            <a:spLocks noGrp="1"/>
          </p:cNvSpPr>
          <p:nvPr>
            <p:ph type="body" idx="1"/>
          </p:nvPr>
        </p:nvSpPr>
        <p:spPr>
          <a:xfrm>
            <a:off x="3032522" y="1491854"/>
            <a:ext cx="2502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p39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53" name="Google Shape;253;p39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254" name="Google Shape;254;p39" descr="page28image5325510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39" descr="page28image5325568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39" descr="page28image5325548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">
  <p:cSld name="CUSTOM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9150" y="1973574"/>
            <a:ext cx="3545702" cy="11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Only">
  <p:cSld name="12_Title Only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body" idx="1"/>
          </p:nvPr>
        </p:nvSpPr>
        <p:spPr>
          <a:xfrm>
            <a:off x="372666" y="944166"/>
            <a:ext cx="25350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60" name="Google Shape;260;p41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1" name="Google Shape;261;p41"/>
          <p:cNvCxnSpPr/>
          <p:nvPr/>
        </p:nvCxnSpPr>
        <p:spPr>
          <a:xfrm rot="10800000">
            <a:off x="457293" y="864811"/>
            <a:ext cx="876900" cy="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2" name="Google Shape;262;p41"/>
          <p:cNvSpPr txBox="1">
            <a:spLocks noGrp="1"/>
          </p:cNvSpPr>
          <p:nvPr>
            <p:ph type="body" idx="2"/>
          </p:nvPr>
        </p:nvSpPr>
        <p:spPr>
          <a:xfrm>
            <a:off x="3566399" y="1572101"/>
            <a:ext cx="42864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body" idx="3"/>
          </p:nvPr>
        </p:nvSpPr>
        <p:spPr>
          <a:xfrm>
            <a:off x="4252079" y="2353388"/>
            <a:ext cx="2914800" cy="23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4" name="Google Shape;264;p41"/>
          <p:cNvSpPr txBox="1">
            <a:spLocks noGrp="1"/>
          </p:cNvSpPr>
          <p:nvPr>
            <p:ph type="sldNum" idx="12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265" name="Google Shape;265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>
            <a:spLocks noGrp="1"/>
          </p:cNvSpPr>
          <p:nvPr>
            <p:ph type="pic" idx="4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67" name="Google Shape;267;p41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268" name="Google Shape;268;p41" descr="page28image53255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41" descr="page28image532556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41" descr="page28image5325548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Only 1">
  <p:cSld name="17_Title Only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2" descr="Uma imagem com desenho&#10;&#10;Descrição gerada automa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2"/>
          <p:cNvSpPr txBox="1">
            <a:spLocks noGrp="1"/>
          </p:cNvSpPr>
          <p:nvPr>
            <p:ph type="body" idx="1"/>
          </p:nvPr>
        </p:nvSpPr>
        <p:spPr>
          <a:xfrm>
            <a:off x="372666" y="944166"/>
            <a:ext cx="25350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3A383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4" name="Google Shape;274;p42"/>
          <p:cNvSpPr txBox="1">
            <a:spLocks noGrp="1"/>
          </p:cNvSpPr>
          <p:nvPr>
            <p:ph type="body" idx="2"/>
          </p:nvPr>
        </p:nvSpPr>
        <p:spPr>
          <a:xfrm>
            <a:off x="3835903" y="1828086"/>
            <a:ext cx="1472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1" u="none" strike="noStrike" cap="none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75" name="Google Shape;275;p42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" name="Google Shape;276;p42"/>
          <p:cNvCxnSpPr/>
          <p:nvPr/>
        </p:nvCxnSpPr>
        <p:spPr>
          <a:xfrm rot="10800000">
            <a:off x="457293" y="864811"/>
            <a:ext cx="876900" cy="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7" name="Google Shape;277;p42"/>
          <p:cNvSpPr txBox="1">
            <a:spLocks noGrp="1"/>
          </p:cNvSpPr>
          <p:nvPr>
            <p:ph type="sldNum" idx="12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278" name="Google Shape;27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>
            <a:spLocks noGrp="1"/>
          </p:cNvSpPr>
          <p:nvPr>
            <p:ph type="pic" idx="3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43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2" name="Google Shape;282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 txBox="1">
            <a:spLocks noGrp="1"/>
          </p:cNvSpPr>
          <p:nvPr>
            <p:ph type="sldNum" idx="12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84" name="Google Shape;284;p43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Google Shape;285;p43"/>
          <p:cNvSpPr txBox="1"/>
          <p:nvPr/>
        </p:nvSpPr>
        <p:spPr>
          <a:xfrm>
            <a:off x="6934492" y="4675848"/>
            <a:ext cx="15783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9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www.fabricadestartups.com</a:t>
            </a:r>
            <a:endParaRPr sz="9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3"/>
          <p:cNvSpPr txBox="1">
            <a:spLocks noGrp="1"/>
          </p:cNvSpPr>
          <p:nvPr>
            <p:ph type="body" idx="1"/>
          </p:nvPr>
        </p:nvSpPr>
        <p:spPr>
          <a:xfrm>
            <a:off x="3649489" y="212030"/>
            <a:ext cx="18600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1" u="none" strike="noStrike" cap="none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body" idx="3"/>
          </p:nvPr>
        </p:nvSpPr>
        <p:spPr>
          <a:xfrm>
            <a:off x="736997" y="492919"/>
            <a:ext cx="7670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88" name="Google Shape;288;p43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289" name="Google Shape;289;p43" descr="page28image53255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43" descr="page28image532556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43" descr="page28image5325548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44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4" name="Google Shape;294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4"/>
          <p:cNvSpPr txBox="1">
            <a:spLocks noGrp="1"/>
          </p:cNvSpPr>
          <p:nvPr>
            <p:ph type="sldNum" idx="12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96" name="Google Shape;296;p44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7" name="Google Shape;297;p44"/>
          <p:cNvSpPr txBox="1"/>
          <p:nvPr/>
        </p:nvSpPr>
        <p:spPr>
          <a:xfrm>
            <a:off x="6934492" y="4675848"/>
            <a:ext cx="15783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9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www.fabricadestartups.com</a:t>
            </a:r>
            <a:endParaRPr sz="9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4"/>
          <p:cNvSpPr txBox="1">
            <a:spLocks noGrp="1"/>
          </p:cNvSpPr>
          <p:nvPr>
            <p:ph type="body" idx="1"/>
          </p:nvPr>
        </p:nvSpPr>
        <p:spPr>
          <a:xfrm>
            <a:off x="3649489" y="212030"/>
            <a:ext cx="18600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1" i="1" u="none" strike="noStrike" cap="none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99" name="Google Shape;299;p44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300" name="Google Shape;300;p44" descr="page28image53255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44" descr="page28image532556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44" descr="page28image5325548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radecimento_contactos">
  <p:cSld name="Agradecimento_contacto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5"/>
          <p:cNvSpPr txBox="1">
            <a:spLocks noGrp="1"/>
          </p:cNvSpPr>
          <p:nvPr>
            <p:ph type="body" idx="1"/>
          </p:nvPr>
        </p:nvSpPr>
        <p:spPr>
          <a:xfrm>
            <a:off x="753394" y="858703"/>
            <a:ext cx="36414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1666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6" name="Google Shape;306;p45"/>
          <p:cNvSpPr txBox="1">
            <a:spLocks noGrp="1"/>
          </p:cNvSpPr>
          <p:nvPr>
            <p:ph type="body" idx="2"/>
          </p:nvPr>
        </p:nvSpPr>
        <p:spPr>
          <a:xfrm>
            <a:off x="863203" y="3517414"/>
            <a:ext cx="28002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07" name="Google Shape;30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17340" y="2212587"/>
            <a:ext cx="406736" cy="40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5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78511" y="2212587"/>
            <a:ext cx="403783" cy="40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5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59122" y="2212587"/>
            <a:ext cx="211386" cy="40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5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28444" y="2325569"/>
            <a:ext cx="415020" cy="29375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5"/>
          <p:cNvSpPr txBox="1">
            <a:spLocks noGrp="1"/>
          </p:cNvSpPr>
          <p:nvPr>
            <p:ph type="body" idx="3"/>
          </p:nvPr>
        </p:nvSpPr>
        <p:spPr>
          <a:xfrm>
            <a:off x="863203" y="3837647"/>
            <a:ext cx="3531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45"/>
          <p:cNvSpPr txBox="1">
            <a:spLocks noGrp="1"/>
          </p:cNvSpPr>
          <p:nvPr>
            <p:ph type="body" idx="4"/>
          </p:nvPr>
        </p:nvSpPr>
        <p:spPr>
          <a:xfrm>
            <a:off x="863203" y="4047422"/>
            <a:ext cx="3531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9">
          <p15:clr>
            <a:srgbClr val="FBAE40"/>
          </p15:clr>
        </p15:guide>
        <p15:guide id="2" pos="464">
          <p15:clr>
            <a:srgbClr val="FBAE40"/>
          </p15:clr>
        </p15:guide>
        <p15:guide id="3" pos="5296">
          <p15:clr>
            <a:srgbClr val="FBAE40"/>
          </p15:clr>
        </p15:guide>
        <p15:guide id="4" orient="horz" pos="2862">
          <p15:clr>
            <a:srgbClr val="FBAE40"/>
          </p15:clr>
        </p15:guide>
        <p15:guide id="5" pos="958">
          <p15:clr>
            <a:srgbClr val="FBAE40"/>
          </p15:clr>
        </p15:guide>
        <p15:guide id="6" pos="1111">
          <p15:clr>
            <a:srgbClr val="FBAE40"/>
          </p15:clr>
        </p15:guide>
        <p15:guide id="7" pos="162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46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6" name="Google Shape;316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6"/>
          <p:cNvSpPr txBox="1">
            <a:spLocks noGrp="1"/>
          </p:cNvSpPr>
          <p:nvPr>
            <p:ph type="sldNum" idx="12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318" name="Google Shape;318;p46"/>
          <p:cNvSpPr>
            <a:spLocks noGrp="1"/>
          </p:cNvSpPr>
          <p:nvPr>
            <p:ph type="pic" idx="2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9" name="Google Shape;319;p46"/>
          <p:cNvSpPr txBox="1"/>
          <p:nvPr/>
        </p:nvSpPr>
        <p:spPr>
          <a:xfrm>
            <a:off x="6934492" y="4675848"/>
            <a:ext cx="15783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9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www.fabricadestartups.com</a:t>
            </a:r>
            <a:endParaRPr sz="9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46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id="321" name="Google Shape;321;p46" descr="page28image53255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46" descr="page28image532556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46" descr="page28image5325548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ONE_COLUMN_TEXT">
    <p:bg>
      <p:bgPr>
        <a:solidFill>
          <a:srgbClr val="F99797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1254900" y="1718925"/>
            <a:ext cx="2783700" cy="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title" idx="2"/>
          </p:nvPr>
        </p:nvSpPr>
        <p:spPr>
          <a:xfrm>
            <a:off x="3962400" y="2002350"/>
            <a:ext cx="3972600" cy="7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4038600" y="2679825"/>
            <a:ext cx="2286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25" name="Google Shape;2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025" y="777875"/>
            <a:ext cx="3414675" cy="26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Section">
  <p:cSld name="ONE_COLUMN_TEXT_2_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r="51271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 idx="2"/>
          </p:nvPr>
        </p:nvSpPr>
        <p:spPr>
          <a:xfrm>
            <a:off x="1245600" y="882000"/>
            <a:ext cx="67914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3"/>
          </p:nvPr>
        </p:nvSpPr>
        <p:spPr>
          <a:xfrm>
            <a:off x="1249200" y="1414800"/>
            <a:ext cx="6790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4"/>
          </p:nvPr>
        </p:nvSpPr>
        <p:spPr>
          <a:xfrm>
            <a:off x="1249200" y="1998600"/>
            <a:ext cx="6791400" cy="28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Section Split">
  <p:cSld name="ONE_COLUMN_TEXT_2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126000" y="1998600"/>
            <a:ext cx="4425900" cy="28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 idx="3"/>
          </p:nvPr>
        </p:nvSpPr>
        <p:spPr>
          <a:xfrm>
            <a:off x="126815" y="1009050"/>
            <a:ext cx="44259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4"/>
          </p:nvPr>
        </p:nvSpPr>
        <p:spPr>
          <a:xfrm>
            <a:off x="126815" y="1719575"/>
            <a:ext cx="442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r="51271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Colored with Patern">
  <p:cSld name="ONE_COLUMN_TEXT_2_1_1">
    <p:bg>
      <p:bgPr>
        <a:solidFill>
          <a:srgbClr val="F76C6C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r="51271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637" y="1"/>
            <a:ext cx="6372362" cy="51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Colored">
  <p:cSld name="ONE_COLUMN_TEXT_2_1_1_2">
    <p:bg>
      <p:bgPr>
        <a:solidFill>
          <a:srgbClr val="F76C6C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r="51271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g"/><Relationship Id="rId4" Type="http://schemas.openxmlformats.org/officeDocument/2006/relationships/hyperlink" Target="https://powerbi.microsoft.com/fr-fr/why-power-bi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0213" y="1362147"/>
            <a:ext cx="8721888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6000" dirty="0" smtClean="0">
                <a:solidFill>
                  <a:srgbClr val="FFFFFF"/>
                </a:solidFill>
                <a:latin typeface="Varela Round" panose="020B0604020202020204" charset="-79"/>
                <a:cs typeface="Varela Round" panose="020B0604020202020204" charset="-79"/>
              </a:rPr>
              <a:t>My company</a:t>
            </a:r>
            <a:br>
              <a:rPr lang="en-GB" sz="6000" dirty="0" smtClean="0">
                <a:solidFill>
                  <a:srgbClr val="FFFFFF"/>
                </a:solidFill>
                <a:latin typeface="Varela Round" panose="020B0604020202020204" charset="-79"/>
                <a:cs typeface="Varela Round" panose="020B0604020202020204" charset="-79"/>
              </a:rPr>
            </a:br>
            <a:r>
              <a:rPr lang="en-GB" sz="6000" dirty="0" smtClean="0">
                <a:solidFill>
                  <a:srgbClr val="FFFFFF"/>
                </a:solidFill>
                <a:latin typeface="Varela Round" panose="020B0604020202020204" charset="-79"/>
                <a:cs typeface="Varela Round" panose="020B0604020202020204" charset="-79"/>
              </a:rPr>
              <a:t>Dash boarding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600200" y="4492040"/>
            <a:ext cx="6241915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fr-FR" dirty="0" smtClean="0">
                <a:solidFill>
                  <a:srgbClr val="FFFFFF"/>
                </a:solidFill>
                <a:latin typeface="Arial" panose="020B0604020202020204" pitchFamily="34" charset="0"/>
              </a:rPr>
              <a:t>CABINET </a:t>
            </a:r>
            <a:r>
              <a:rPr lang="fr-FR" dirty="0" smtClean="0">
                <a:solidFill>
                  <a:srgbClr val="FFFFFF"/>
                </a:solidFill>
                <a:latin typeface="Arial" panose="020B0604020202020204" pitchFamily="34" charset="0"/>
              </a:rPr>
              <a:t>LES </a:t>
            </a:r>
            <a:r>
              <a:rPr lang="fr-FR" dirty="0">
                <a:solidFill>
                  <a:srgbClr val="FFFFFF"/>
                </a:solidFill>
                <a:latin typeface="Arial" panose="020B0604020202020204" pitchFamily="34" charset="0"/>
              </a:rPr>
              <a:t>ORPHELINS</a:t>
            </a:r>
            <a:endParaRPr lang="fr-FR" dirty="0"/>
          </a:p>
          <a:p>
            <a:pPr algn="ctr">
              <a:spcBef>
                <a:spcPts val="1000"/>
              </a:spcBef>
            </a:pPr>
            <a:r>
              <a:rPr lang="fr-FR" dirty="0">
                <a:solidFill>
                  <a:srgbClr val="FFFFFF"/>
                </a:solidFill>
                <a:latin typeface="Arial" panose="020B0604020202020204" pitchFamily="34" charset="0"/>
              </a:rPr>
              <a:t>Melvin </a:t>
            </a:r>
            <a:r>
              <a:rPr lang="fr-FR" dirty="0" err="1">
                <a:solidFill>
                  <a:srgbClr val="FFFFFF"/>
                </a:solidFill>
                <a:latin typeface="Arial" panose="020B0604020202020204" pitchFamily="34" charset="0"/>
              </a:rPr>
              <a:t>Bridault</a:t>
            </a:r>
            <a:r>
              <a:rPr lang="fr-FR" dirty="0">
                <a:solidFill>
                  <a:srgbClr val="FFFFFF"/>
                </a:solidFill>
                <a:latin typeface="Arial" panose="020B0604020202020204" pitchFamily="34" charset="0"/>
              </a:rPr>
              <a:t> - Audrey Lila - Maxime Lo Porto - Rattana </a:t>
            </a:r>
            <a:r>
              <a:rPr lang="fr-FR" dirty="0" err="1">
                <a:solidFill>
                  <a:srgbClr val="FFFFFF"/>
                </a:solidFill>
                <a:latin typeface="Arial" panose="020B0604020202020204" pitchFamily="34" charset="0"/>
              </a:rPr>
              <a:t>Pangnathip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031132" y="142673"/>
            <a:ext cx="74708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4</a:t>
            </a:r>
            <a:r>
              <a:rPr lang="fr-FR" sz="2200" dirty="0" smtClean="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. </a:t>
            </a:r>
            <a:r>
              <a:rPr lang="fr-FR" sz="2200" dirty="0" smtClean="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Finance : solution </a:t>
            </a:r>
            <a:r>
              <a:rPr lang="fr-FR" sz="2200" dirty="0">
                <a:solidFill>
                  <a:schemeClr val="accent3">
                    <a:lumMod val="40000"/>
                    <a:lumOff val="60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et recommandations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3341583" y="1042793"/>
            <a:ext cx="5345205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200" b="1" dirty="0" smtClean="0">
              <a:solidFill>
                <a:srgbClr val="F76C6C"/>
              </a:solidFill>
            </a:endParaRPr>
          </a:p>
          <a:p>
            <a:r>
              <a:rPr lang="fr-FR" sz="1200" dirty="0" smtClean="0">
                <a:solidFill>
                  <a:srgbClr val="F76C6C"/>
                </a:solidFill>
              </a:rPr>
              <a:t>Problématiques</a:t>
            </a:r>
            <a:r>
              <a:rPr lang="fr-FR" sz="1200" dirty="0" smtClean="0"/>
              <a:t> :</a:t>
            </a:r>
          </a:p>
          <a:p>
            <a:pPr>
              <a:lnSpc>
                <a:spcPct val="150000"/>
              </a:lnSpc>
            </a:pPr>
            <a:r>
              <a:rPr lang="fr-FR" sz="1100" dirty="0" smtClean="0"/>
              <a:t>Base de données incomplète </a:t>
            </a:r>
            <a:r>
              <a:rPr lang="fr-FR" sz="1100" dirty="0" smtClean="0">
                <a:sym typeface="Wingdings" panose="05000000000000000000" pitchFamily="2" charset="2"/>
              </a:rPr>
              <a:t> pas de lien paiement / n° commande</a:t>
            </a:r>
          </a:p>
          <a:p>
            <a:pPr>
              <a:lnSpc>
                <a:spcPct val="150000"/>
              </a:lnSpc>
            </a:pPr>
            <a:r>
              <a:rPr lang="fr-FR" sz="1100" dirty="0" smtClean="0">
                <a:sym typeface="Wingdings" panose="05000000000000000000" pitchFamily="2" charset="2"/>
              </a:rPr>
              <a:t>Pas de solution avec votre base de données sans retraitement (</a:t>
            </a:r>
            <a:r>
              <a:rPr lang="fr-FR" sz="1100" dirty="0">
                <a:sym typeface="Wingdings" panose="05000000000000000000" pitchFamily="2" charset="2"/>
              </a:rPr>
              <a:t>d</a:t>
            </a:r>
            <a:r>
              <a:rPr lang="fr-FR" sz="1100" dirty="0" smtClean="0">
                <a:sym typeface="Wingdings" panose="05000000000000000000" pitchFamily="2" charset="2"/>
              </a:rPr>
              <a:t>atabase Excel)</a:t>
            </a:r>
            <a:endParaRPr lang="fr-FR" sz="1100" dirty="0" smtClean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14" y="4577108"/>
            <a:ext cx="490818" cy="490818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609732" y="4691712"/>
            <a:ext cx="2274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Prét</a:t>
            </a:r>
            <a:r>
              <a:rPr lang="fr-FR" sz="1100" dirty="0" smtClean="0"/>
              <a:t>raitement </a:t>
            </a:r>
            <a:r>
              <a:rPr lang="fr-FR" sz="1100" dirty="0" smtClean="0"/>
              <a:t>par database Excel</a:t>
            </a:r>
            <a:endParaRPr lang="fr-FR" sz="1100" dirty="0"/>
          </a:p>
        </p:txBody>
      </p:sp>
      <p:sp>
        <p:nvSpPr>
          <p:cNvPr id="19" name="ZoneTexte 18"/>
          <p:cNvSpPr txBox="1"/>
          <p:nvPr/>
        </p:nvSpPr>
        <p:spPr>
          <a:xfrm>
            <a:off x="3341583" y="2291653"/>
            <a:ext cx="4716356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rgbClr val="F76C6C"/>
                </a:solidFill>
              </a:rPr>
              <a:t>Solution </a:t>
            </a:r>
            <a:r>
              <a:rPr lang="fr-FR" sz="1200" dirty="0" smtClean="0">
                <a:solidFill>
                  <a:srgbClr val="F76C6C"/>
                </a:solidFill>
              </a:rPr>
              <a:t>alternative </a:t>
            </a:r>
            <a:r>
              <a:rPr lang="fr-FR" sz="1200" dirty="0" smtClean="0">
                <a:solidFill>
                  <a:srgbClr val="F76C6C"/>
                </a:solidFill>
              </a:rPr>
              <a:t>:</a:t>
            </a:r>
            <a:endParaRPr lang="fr-FR" sz="1200" dirty="0">
              <a:solidFill>
                <a:srgbClr val="F76C6C"/>
              </a:solidFill>
            </a:endParaRPr>
          </a:p>
          <a:p>
            <a:pPr>
              <a:lnSpc>
                <a:spcPct val="150000"/>
              </a:lnSpc>
            </a:pPr>
            <a:r>
              <a:rPr lang="fr-FR" sz="1100" dirty="0"/>
              <a:t>Traitement Excel de transformation de vos </a:t>
            </a:r>
            <a:r>
              <a:rPr lang="fr-FR" sz="1100" dirty="0" smtClean="0"/>
              <a:t>données </a:t>
            </a:r>
            <a:r>
              <a:rPr lang="fr-FR" sz="1100" dirty="0" smtClean="0">
                <a:sym typeface="Wingdings" panose="05000000000000000000" pitchFamily="2" charset="2"/>
              </a:rPr>
              <a:t> injection Power BI</a:t>
            </a:r>
            <a:endParaRPr lang="fr-FR" sz="1100" dirty="0"/>
          </a:p>
        </p:txBody>
      </p:sp>
      <p:sp>
        <p:nvSpPr>
          <p:cNvPr id="20" name="ZoneTexte 19"/>
          <p:cNvSpPr txBox="1"/>
          <p:nvPr/>
        </p:nvSpPr>
        <p:spPr>
          <a:xfrm>
            <a:off x="3341583" y="3099547"/>
            <a:ext cx="5272918" cy="1515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rgbClr val="F76C6C"/>
                </a:solidFill>
              </a:rPr>
              <a:t>Limites </a:t>
            </a:r>
            <a:r>
              <a:rPr lang="fr-FR" sz="1200" dirty="0">
                <a:solidFill>
                  <a:srgbClr val="F76C6C"/>
                </a:solidFill>
              </a:rPr>
              <a:t>de cet indicateur :</a:t>
            </a:r>
          </a:p>
          <a:p>
            <a:pPr>
              <a:lnSpc>
                <a:spcPct val="150000"/>
              </a:lnSpc>
            </a:pPr>
            <a:r>
              <a:rPr lang="fr-FR" sz="1100" dirty="0"/>
              <a:t>Omission d’informations importantes :</a:t>
            </a:r>
          </a:p>
          <a:p>
            <a:pPr marL="538163" lvl="2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/>
              <a:t>Depuis quand l’impayé </a:t>
            </a:r>
            <a:r>
              <a:rPr lang="fr-FR" sz="1100" dirty="0" err="1"/>
              <a:t>court-il</a:t>
            </a:r>
            <a:r>
              <a:rPr lang="fr-FR" sz="1100" dirty="0"/>
              <a:t> ? </a:t>
            </a:r>
          </a:p>
          <a:p>
            <a:pPr marL="538163" lvl="2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/>
              <a:t>Le montant des impayés est-il représentatif du chiffre d’affaires attendu ?</a:t>
            </a:r>
          </a:p>
          <a:p>
            <a:pPr marL="538163" lvl="2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/>
              <a:t>Quid des proformas ? Ces commandes sont-elles comptabilisables ?</a:t>
            </a:r>
          </a:p>
          <a:p>
            <a:pPr marL="538163" lvl="2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/>
              <a:t>Quelles conditions de paiement </a:t>
            </a:r>
            <a:r>
              <a:rPr lang="fr-FR" sz="1100" dirty="0" smtClean="0"/>
              <a:t>?</a:t>
            </a:r>
            <a:endParaRPr lang="fr-FR" sz="11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86" y="1457098"/>
            <a:ext cx="1440340" cy="305439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118914" y="819275"/>
            <a:ext cx="53452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 smtClean="0">
                <a:solidFill>
                  <a:srgbClr val="F76C6C"/>
                </a:solidFill>
              </a:rPr>
              <a:t>Les commandes </a:t>
            </a:r>
            <a:r>
              <a:rPr lang="fr-FR" b="1" u="sng" dirty="0" smtClean="0">
                <a:solidFill>
                  <a:srgbClr val="F76C6C"/>
                </a:solidFill>
              </a:rPr>
              <a:t>impayées</a:t>
            </a:r>
            <a:endParaRPr lang="fr-FR" b="1" dirty="0" smtClean="0">
              <a:solidFill>
                <a:srgbClr val="F76C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04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031132" y="142673"/>
            <a:ext cx="74708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4</a:t>
            </a:r>
            <a:r>
              <a:rPr lang="fr-FR" sz="2200" dirty="0" smtClean="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. </a:t>
            </a:r>
            <a:r>
              <a:rPr lang="fr-FR" sz="2200" dirty="0" smtClean="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Finance : </a:t>
            </a:r>
            <a:r>
              <a:rPr lang="fr-FR" sz="2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solution </a:t>
            </a:r>
            <a:r>
              <a:rPr lang="fr-FR" sz="2200" dirty="0">
                <a:solidFill>
                  <a:schemeClr val="accent3">
                    <a:lumMod val="40000"/>
                    <a:lumOff val="60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et </a:t>
            </a:r>
            <a:r>
              <a:rPr lang="fr-FR" sz="2200" dirty="0">
                <a:solidFill>
                  <a:schemeClr val="bg1"/>
                </a:solidFill>
                <a:latin typeface="Varela Round"/>
                <a:ea typeface="Varela Round"/>
                <a:cs typeface="Varela Round"/>
                <a:sym typeface="Varela Round"/>
              </a:rPr>
              <a:t>recommandations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4807329" y="1788416"/>
            <a:ext cx="3631477" cy="2191677"/>
            <a:chOff x="3543301" y="733060"/>
            <a:chExt cx="3631477" cy="2191677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3209" y="733060"/>
              <a:ext cx="3551569" cy="1977800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3543301" y="2709293"/>
              <a:ext cx="23294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smtClean="0"/>
                <a:t>* Sans les avoirs et sans les proformas &gt;2mois</a:t>
              </a:r>
              <a:endParaRPr lang="fr-FR" sz="800" dirty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7295029" y="3489373"/>
            <a:ext cx="1143777" cy="947496"/>
            <a:chOff x="6609225" y="2447222"/>
            <a:chExt cx="1143777" cy="947496"/>
          </a:xfrm>
        </p:grpSpPr>
        <p:sp>
          <p:nvSpPr>
            <p:cNvPr id="10" name="Ellipse 9"/>
            <p:cNvSpPr/>
            <p:nvPr/>
          </p:nvSpPr>
          <p:spPr>
            <a:xfrm>
              <a:off x="6878943" y="2447222"/>
              <a:ext cx="874059" cy="389965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11"/>
            <p:cNvCxnSpPr/>
            <p:nvPr/>
          </p:nvCxnSpPr>
          <p:spPr>
            <a:xfrm flipH="1">
              <a:off x="6609225" y="2837187"/>
              <a:ext cx="569866" cy="557531"/>
            </a:xfrm>
            <a:prstGeom prst="line">
              <a:avLst/>
            </a:prstGeom>
            <a:ln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lèche droite 15"/>
          <p:cNvSpPr/>
          <p:nvPr/>
        </p:nvSpPr>
        <p:spPr>
          <a:xfrm>
            <a:off x="3646545" y="2830464"/>
            <a:ext cx="840442" cy="221876"/>
          </a:xfrm>
          <a:prstGeom prst="rightArrow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13" y="2874162"/>
            <a:ext cx="2428789" cy="2181352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13" y="790854"/>
            <a:ext cx="2962866" cy="2060669"/>
          </a:xfrm>
          <a:prstGeom prst="rect">
            <a:avLst/>
          </a:prstGeom>
        </p:spPr>
      </p:pic>
      <p:grpSp>
        <p:nvGrpSpPr>
          <p:cNvPr id="27" name="Groupe 26"/>
          <p:cNvGrpSpPr/>
          <p:nvPr/>
        </p:nvGrpSpPr>
        <p:grpSpPr>
          <a:xfrm>
            <a:off x="2043953" y="4645959"/>
            <a:ext cx="1553135" cy="409555"/>
            <a:chOff x="2043953" y="4645959"/>
            <a:chExt cx="1553135" cy="409555"/>
          </a:xfrm>
        </p:grpSpPr>
        <p:sp>
          <p:nvSpPr>
            <p:cNvPr id="23" name="Ellipse 22"/>
            <p:cNvSpPr/>
            <p:nvPr/>
          </p:nvSpPr>
          <p:spPr>
            <a:xfrm>
              <a:off x="2043953" y="4827494"/>
              <a:ext cx="726141" cy="228020"/>
            </a:xfrm>
            <a:prstGeom prst="ellipse">
              <a:avLst/>
            </a:prstGeom>
            <a:noFill/>
            <a:ln>
              <a:solidFill>
                <a:srgbClr val="F7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F76C6C"/>
                  </a:solidFill>
                </a:ln>
                <a:noFill/>
              </a:endParaRPr>
            </a:p>
          </p:txBody>
        </p:sp>
        <p:cxnSp>
          <p:nvCxnSpPr>
            <p:cNvPr id="25" name="Connecteur droit avec flèche 24"/>
            <p:cNvCxnSpPr>
              <a:stCxn id="23" idx="6"/>
            </p:cNvCxnSpPr>
            <p:nvPr/>
          </p:nvCxnSpPr>
          <p:spPr>
            <a:xfrm flipV="1">
              <a:off x="2770094" y="4645959"/>
              <a:ext cx="826994" cy="295545"/>
            </a:xfrm>
            <a:prstGeom prst="straightConnector1">
              <a:avLst/>
            </a:prstGeom>
            <a:ln>
              <a:solidFill>
                <a:srgbClr val="F76C6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3791104" y="4436869"/>
            <a:ext cx="4041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F76C6C"/>
                </a:solidFill>
              </a:rPr>
              <a:t>Impayés </a:t>
            </a:r>
            <a:r>
              <a:rPr lang="fr-FR" b="1" dirty="0" smtClean="0">
                <a:solidFill>
                  <a:schemeClr val="bg2"/>
                </a:solidFill>
              </a:rPr>
              <a:t>versus</a:t>
            </a:r>
            <a:r>
              <a:rPr lang="fr-FR" b="1" dirty="0" smtClean="0">
                <a:solidFill>
                  <a:srgbClr val="F76C6C"/>
                </a:solidFill>
              </a:rPr>
              <a:t> </a:t>
            </a:r>
            <a:r>
              <a:rPr lang="fr-FR" b="1" dirty="0" smtClean="0">
                <a:solidFill>
                  <a:srgbClr val="92D050"/>
                </a:solidFill>
              </a:rPr>
              <a:t>revenu réel en attente</a:t>
            </a:r>
            <a:r>
              <a:rPr lang="fr-FR" b="1" dirty="0" smtClean="0">
                <a:solidFill>
                  <a:srgbClr val="F76C6C"/>
                </a:solidFill>
              </a:rPr>
              <a:t> </a:t>
            </a:r>
            <a:r>
              <a:rPr lang="fr-FR" b="1" dirty="0" smtClean="0">
                <a:solidFill>
                  <a:schemeClr val="bg2"/>
                </a:solidFill>
              </a:rPr>
              <a:t>!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07329" y="772889"/>
            <a:ext cx="4282882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solidFill>
                  <a:srgbClr val="F76C6C"/>
                </a:solidFill>
              </a:rPr>
              <a:t>Recommandation :</a:t>
            </a:r>
          </a:p>
          <a:p>
            <a:pPr>
              <a:lnSpc>
                <a:spcPct val="150000"/>
              </a:lnSpc>
            </a:pPr>
            <a:r>
              <a:rPr lang="fr-FR" sz="1100" dirty="0" smtClean="0"/>
              <a:t>Croiser les impayés avec l’état des comptes clients.</a:t>
            </a:r>
            <a:endParaRPr lang="fr-FR" sz="1100" dirty="0"/>
          </a:p>
        </p:txBody>
      </p:sp>
      <p:sp>
        <p:nvSpPr>
          <p:cNvPr id="2" name="ZoneTexte 1"/>
          <p:cNvSpPr txBox="1"/>
          <p:nvPr/>
        </p:nvSpPr>
        <p:spPr>
          <a:xfrm>
            <a:off x="3821482" y="4744646"/>
            <a:ext cx="331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NB : avec mise à jour </a:t>
            </a:r>
            <a:r>
              <a:rPr lang="fr-FR" sz="1200" dirty="0" smtClean="0">
                <a:sym typeface="Wingdings" panose="05000000000000000000" pitchFamily="2" charset="2"/>
              </a:rPr>
              <a:t></a:t>
            </a:r>
            <a:r>
              <a:rPr lang="fr-FR" sz="1200" dirty="0" smtClean="0"/>
              <a:t> 314 138  vs  217 423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88605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6" grpId="0"/>
      <p:bldP spid="17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031132" y="142673"/>
            <a:ext cx="74708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Varela Round"/>
                <a:ea typeface="Varela Round"/>
                <a:cs typeface="Varela Round"/>
                <a:sym typeface="Varela Round"/>
              </a:rPr>
              <a:t>5</a:t>
            </a:r>
            <a:r>
              <a:rPr lang="fr-FR" sz="2200" dirty="0" smtClean="0">
                <a:solidFill>
                  <a:schemeClr val="bg1"/>
                </a:solidFill>
                <a:latin typeface="Varela Round"/>
                <a:ea typeface="Varela Round"/>
                <a:cs typeface="Varela Round"/>
                <a:sym typeface="Varela Round"/>
              </a:rPr>
              <a:t>. </a:t>
            </a:r>
            <a:r>
              <a:rPr lang="fr-FR" sz="2200" dirty="0" smtClean="0">
                <a:solidFill>
                  <a:schemeClr val="bg1"/>
                </a:solidFill>
                <a:latin typeface="Varela Round"/>
                <a:ea typeface="Varela Round"/>
                <a:cs typeface="Varela Round"/>
                <a:sym typeface="Varela Round"/>
              </a:rPr>
              <a:t>Ventes </a:t>
            </a:r>
            <a:r>
              <a:rPr lang="fr-FR" sz="2200" dirty="0">
                <a:solidFill>
                  <a:schemeClr val="bg1"/>
                </a:solidFill>
                <a:latin typeface="Varela Round"/>
                <a:ea typeface="Varela Round"/>
                <a:cs typeface="Varela Round"/>
                <a:sym typeface="Varela Round"/>
              </a:rPr>
              <a:t>(sales) : solution </a:t>
            </a:r>
            <a:r>
              <a:rPr lang="fr-FR" sz="2200" dirty="0">
                <a:solidFill>
                  <a:srgbClr val="FCC4C4"/>
                </a:solidFill>
                <a:latin typeface="Varela Round"/>
                <a:ea typeface="Varela Round"/>
                <a:cs typeface="Varela Round"/>
                <a:sym typeface="Varela Round"/>
              </a:rPr>
              <a:t>et recommandations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6562165" y="749861"/>
            <a:ext cx="2494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 smtClean="0">
                <a:solidFill>
                  <a:srgbClr val="F76C6C"/>
                </a:solidFill>
              </a:rPr>
              <a:t>Quantités vendues par catégorie et </a:t>
            </a:r>
            <a:r>
              <a:rPr lang="fr-FR" b="1" u="sng" dirty="0" smtClean="0">
                <a:solidFill>
                  <a:srgbClr val="F76C6C"/>
                </a:solidFill>
              </a:rPr>
              <a:t>mois</a:t>
            </a:r>
            <a:endParaRPr lang="fr-FR" b="1" dirty="0" smtClean="0">
              <a:solidFill>
                <a:srgbClr val="F76C6C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7"/>
          <a:stretch/>
        </p:blipFill>
        <p:spPr>
          <a:xfrm>
            <a:off x="80676" y="820981"/>
            <a:ext cx="6353737" cy="3604957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6562165" y="1607796"/>
            <a:ext cx="2320578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F76C6C"/>
                </a:solidFill>
              </a:defRPr>
            </a:lvl1pPr>
          </a:lstStyle>
          <a:p>
            <a:r>
              <a:rPr lang="fr-FR" dirty="0" smtClean="0"/>
              <a:t>Constat </a:t>
            </a:r>
            <a:r>
              <a:rPr lang="fr-FR" dirty="0"/>
              <a:t>: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2"/>
                </a:solidFill>
              </a:rPr>
              <a:t>Donnée en mois isolée non pertinente seule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275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031132" y="142673"/>
            <a:ext cx="74708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Varela Round"/>
                <a:ea typeface="Varela Round"/>
                <a:cs typeface="Varela Round"/>
                <a:sym typeface="Varela Round"/>
              </a:rPr>
              <a:t>5</a:t>
            </a:r>
            <a:r>
              <a:rPr lang="fr-FR" sz="2200" dirty="0" smtClean="0">
                <a:solidFill>
                  <a:schemeClr val="bg1"/>
                </a:solidFill>
                <a:latin typeface="Varela Round"/>
                <a:ea typeface="Varela Round"/>
                <a:cs typeface="Varela Round"/>
                <a:sym typeface="Varela Round"/>
              </a:rPr>
              <a:t>. </a:t>
            </a:r>
            <a:r>
              <a:rPr lang="fr-FR" sz="2200" dirty="0" smtClean="0">
                <a:solidFill>
                  <a:schemeClr val="bg1"/>
                </a:solidFill>
                <a:latin typeface="Varela Round"/>
                <a:ea typeface="Varela Round"/>
                <a:cs typeface="Varela Round"/>
                <a:sym typeface="Varela Round"/>
              </a:rPr>
              <a:t>Ventes </a:t>
            </a:r>
            <a:r>
              <a:rPr lang="fr-FR" sz="2200" dirty="0">
                <a:solidFill>
                  <a:schemeClr val="bg1"/>
                </a:solidFill>
                <a:latin typeface="Varela Round"/>
                <a:ea typeface="Varela Round"/>
                <a:cs typeface="Varela Round"/>
                <a:sym typeface="Varela Round"/>
              </a:rPr>
              <a:t>(sales) : </a:t>
            </a:r>
            <a:r>
              <a:rPr lang="fr-FR" sz="2200" dirty="0">
                <a:solidFill>
                  <a:srgbClr val="FCC4C4"/>
                </a:solidFill>
                <a:latin typeface="Varela Round"/>
                <a:ea typeface="Varela Round"/>
                <a:cs typeface="Varela Round"/>
                <a:sym typeface="Varela Round"/>
              </a:rPr>
              <a:t>solution</a:t>
            </a:r>
            <a:r>
              <a:rPr lang="fr-FR" sz="2200" dirty="0">
                <a:solidFill>
                  <a:schemeClr val="bg1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fr-FR" sz="2200" dirty="0">
                <a:solidFill>
                  <a:srgbClr val="FCC4C4"/>
                </a:solidFill>
                <a:latin typeface="Varela Round"/>
                <a:ea typeface="Varela Round"/>
                <a:cs typeface="Varela Round"/>
                <a:sym typeface="Varela Round"/>
              </a:rPr>
              <a:t>et</a:t>
            </a:r>
            <a:r>
              <a:rPr lang="fr-FR" sz="2200" dirty="0">
                <a:solidFill>
                  <a:schemeClr val="bg1"/>
                </a:solidFill>
                <a:latin typeface="Varela Round"/>
                <a:ea typeface="Varela Round"/>
                <a:cs typeface="Varela Round"/>
                <a:sym typeface="Varela Round"/>
              </a:rPr>
              <a:t> recommandations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341" y="2133028"/>
            <a:ext cx="2494429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solidFill>
                  <a:srgbClr val="F76C6C"/>
                </a:solidFill>
              </a:rPr>
              <a:t>Recommandations</a:t>
            </a:r>
            <a:r>
              <a:rPr lang="fr-FR" sz="1200" b="1" dirty="0" smtClean="0">
                <a:solidFill>
                  <a:srgbClr val="F76C6C"/>
                </a:solidFill>
              </a:rPr>
              <a:t> </a:t>
            </a:r>
            <a:r>
              <a:rPr lang="fr-FR" sz="1200" b="1" dirty="0" smtClean="0">
                <a:solidFill>
                  <a:srgbClr val="F76C6C"/>
                </a:solidFill>
              </a:rPr>
              <a:t>:</a:t>
            </a:r>
          </a:p>
          <a:p>
            <a:pPr marL="355600" indent="-17462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bg2"/>
                </a:solidFill>
              </a:rPr>
              <a:t>Analyse fine en entonnoir </a:t>
            </a:r>
          </a:p>
          <a:p>
            <a:pPr marL="355600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bg2"/>
                </a:solidFill>
              </a:rPr>
              <a:t>La quantité vendue n’est pas représentative de la marge</a:t>
            </a:r>
          </a:p>
          <a:p>
            <a:endParaRPr lang="fr-FR" sz="1100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770" y="1035170"/>
            <a:ext cx="6454588" cy="360852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16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031132" y="142673"/>
            <a:ext cx="74708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6. Conclusion</a:t>
            </a:r>
            <a:endParaRPr lang="fr-FR" sz="2200" dirty="0">
              <a:solidFill>
                <a:schemeClr val="bg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64693" y="1340994"/>
            <a:ext cx="64158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3816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</a:rPr>
              <a:t>conseils et aide quant à la transformation de votre structure de données</a:t>
            </a:r>
          </a:p>
          <a:p>
            <a:pPr marL="252413" lvl="1">
              <a:lnSpc>
                <a:spcPct val="150000"/>
              </a:lnSpc>
            </a:pPr>
            <a:r>
              <a:rPr lang="fr-FR" dirty="0">
                <a:solidFill>
                  <a:schemeClr val="bg2"/>
                </a:solidFill>
              </a:rPr>
              <a:t>	</a:t>
            </a:r>
            <a:r>
              <a:rPr lang="fr-FR" dirty="0" smtClean="0">
                <a:solidFill>
                  <a:schemeClr val="bg2"/>
                </a:solidFill>
                <a:sym typeface="Wingdings" panose="05000000000000000000" pitchFamily="2" charset="2"/>
              </a:rPr>
              <a:t> objectif : intégrer les données manquantes</a:t>
            </a:r>
            <a:endParaRPr lang="fr-FR" dirty="0" smtClean="0">
              <a:solidFill>
                <a:schemeClr val="bg2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27747" y="913101"/>
            <a:ext cx="4504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u="sng" dirty="0" smtClean="0">
                <a:solidFill>
                  <a:srgbClr val="F76C6C"/>
                </a:solidFill>
              </a:rPr>
              <a:t>Temps 1</a:t>
            </a:r>
            <a:r>
              <a:rPr lang="fr-FR" sz="1600" b="1" dirty="0" smtClean="0">
                <a:solidFill>
                  <a:srgbClr val="F76C6C"/>
                </a:solidFill>
              </a:rPr>
              <a:t> : accompagnement au changement</a:t>
            </a:r>
            <a:endParaRPr lang="fr-FR" sz="1600" b="1" dirty="0">
              <a:solidFill>
                <a:srgbClr val="F76C6C"/>
              </a:solidFill>
            </a:endParaRPr>
          </a:p>
          <a:p>
            <a:endParaRPr lang="fr-FR" sz="1600" dirty="0">
              <a:solidFill>
                <a:srgbClr val="F76C6C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64693" y="2888547"/>
            <a:ext cx="7462620" cy="375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3816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</a:rPr>
              <a:t>Amélioration, mise en place des propositions retenues et étude de nouveaux besoins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27747" y="2481509"/>
            <a:ext cx="6069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u="sng" dirty="0" smtClean="0">
                <a:solidFill>
                  <a:srgbClr val="F76C6C"/>
                </a:solidFill>
              </a:rPr>
              <a:t>Temps 2</a:t>
            </a:r>
            <a:r>
              <a:rPr lang="fr-FR" sz="1600" b="1" dirty="0" smtClean="0">
                <a:solidFill>
                  <a:srgbClr val="F76C6C"/>
                </a:solidFill>
              </a:rPr>
              <a:t> : développement de vos nouveaux rapports et K.P.I.</a:t>
            </a:r>
            <a:endParaRPr lang="fr-FR" sz="1600" b="1" dirty="0">
              <a:solidFill>
                <a:srgbClr val="F76C6C"/>
              </a:solidFill>
            </a:endParaRPr>
          </a:p>
          <a:p>
            <a:endParaRPr lang="fr-FR" sz="1600" dirty="0">
              <a:solidFill>
                <a:srgbClr val="F76C6C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27747" y="3837467"/>
            <a:ext cx="4626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u="sng" dirty="0" smtClean="0">
                <a:solidFill>
                  <a:srgbClr val="F76C6C"/>
                </a:solidFill>
              </a:rPr>
              <a:t>Temps 3</a:t>
            </a:r>
            <a:r>
              <a:rPr lang="fr-FR" sz="1600" b="1" dirty="0" smtClean="0">
                <a:solidFill>
                  <a:srgbClr val="F76C6C"/>
                </a:solidFill>
              </a:rPr>
              <a:t> : aide à la prise en main de Power BI</a:t>
            </a:r>
            <a:endParaRPr lang="fr-FR" sz="1600" b="1" dirty="0">
              <a:solidFill>
                <a:srgbClr val="F76C6C"/>
              </a:solidFill>
            </a:endParaRPr>
          </a:p>
          <a:p>
            <a:endParaRPr lang="fr-FR" sz="1600" dirty="0">
              <a:solidFill>
                <a:srgbClr val="F76C6C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64692" y="4234466"/>
            <a:ext cx="49843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3816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</a:rPr>
              <a:t>Former vos équipes à la compréhension des tableaux</a:t>
            </a:r>
          </a:p>
          <a:p>
            <a:pPr marL="53816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</a:rPr>
              <a:t>Uniformiser les pratiques à travers le monde</a:t>
            </a:r>
          </a:p>
        </p:txBody>
      </p:sp>
    </p:spTree>
    <p:extLst>
      <p:ext uri="{BB962C8B-B14F-4D97-AF65-F5344CB8AC3E}">
        <p14:creationId xmlns:p14="http://schemas.microsoft.com/office/powerpoint/2010/main" val="201725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26994" y="1807344"/>
            <a:ext cx="28485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6000" dirty="0" smtClean="0">
                <a:solidFill>
                  <a:srgbClr val="ED6C6D"/>
                </a:solidFill>
              </a:rPr>
              <a:t>Merci !</a:t>
            </a:r>
            <a:endParaRPr lang="fr-FR" sz="6000" dirty="0">
              <a:solidFill>
                <a:srgbClr val="ED6C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74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4407" y="2053566"/>
            <a:ext cx="41640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rgbClr val="ED6C6D"/>
                </a:solidFill>
              </a:rPr>
              <a:t>Questions / Réponses</a:t>
            </a:r>
            <a:endParaRPr lang="fr-FR" sz="2800" dirty="0">
              <a:solidFill>
                <a:srgbClr val="ED6C6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53311" y="106737"/>
            <a:ext cx="4525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67071"/>
                </a:solidFill>
              </a:rPr>
              <a:t>Ordre du jour : réunion de fin de projet</a:t>
            </a:r>
            <a:endParaRPr lang="fr-FR" sz="2000" dirty="0">
              <a:solidFill>
                <a:srgbClr val="F67071"/>
              </a:solidFill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298310" y="1389864"/>
            <a:ext cx="4541630" cy="2838637"/>
            <a:chOff x="298310" y="1389864"/>
            <a:chExt cx="4541630" cy="2838637"/>
          </a:xfrm>
        </p:grpSpPr>
        <p:sp>
          <p:nvSpPr>
            <p:cNvPr id="3" name="ZoneTexte 2"/>
            <p:cNvSpPr txBox="1"/>
            <p:nvPr/>
          </p:nvSpPr>
          <p:spPr>
            <a:xfrm>
              <a:off x="298312" y="1389864"/>
              <a:ext cx="1317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1. Introduction</a:t>
              </a:r>
              <a:endParaRPr lang="fr-FR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98312" y="1896036"/>
              <a:ext cx="45416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2. Ressources humaines: solution et recommandations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298310" y="2402208"/>
              <a:ext cx="3725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3</a:t>
              </a:r>
              <a:r>
                <a:rPr lang="fr-FR" dirty="0" smtClean="0"/>
                <a:t>. </a:t>
              </a:r>
              <a:r>
                <a:rPr lang="fr-FR" dirty="0" smtClean="0"/>
                <a:t>Logistique </a:t>
              </a:r>
              <a:r>
                <a:rPr lang="fr-FR" dirty="0" smtClean="0"/>
                <a:t>: solution et recommandations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98310" y="2908380"/>
              <a:ext cx="3456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4. </a:t>
              </a:r>
              <a:r>
                <a:rPr lang="fr-FR" dirty="0" smtClean="0"/>
                <a:t>Finance : </a:t>
              </a:r>
              <a:r>
                <a:rPr lang="fr-FR" dirty="0" smtClean="0"/>
                <a:t>solution et recommandations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298310" y="3414552"/>
              <a:ext cx="32688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5. </a:t>
              </a:r>
              <a:r>
                <a:rPr lang="fr-FR" dirty="0" smtClean="0"/>
                <a:t>Sales : </a:t>
              </a:r>
              <a:r>
                <a:rPr lang="fr-FR" dirty="0" smtClean="0"/>
                <a:t>solution et recommandations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298310" y="3920724"/>
              <a:ext cx="1269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6. Conclusion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9"/>
          <p:cNvSpPr txBox="1">
            <a:spLocks noGrp="1"/>
          </p:cNvSpPr>
          <p:nvPr>
            <p:ph type="title"/>
          </p:nvPr>
        </p:nvSpPr>
        <p:spPr>
          <a:xfrm>
            <a:off x="1171250" y="-2650"/>
            <a:ext cx="7636848" cy="72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dirty="0"/>
              <a:t>1/ </a:t>
            </a:r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264694" y="1403304"/>
            <a:ext cx="8618385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3816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F76C6C"/>
                </a:solidFill>
              </a:rPr>
              <a:t>Besoin client :</a:t>
            </a:r>
            <a:r>
              <a:rPr lang="fr-FR" dirty="0" smtClean="0"/>
              <a:t> nécessité d’avoir quotidiennement des indicateurs de performance</a:t>
            </a:r>
          </a:p>
          <a:p>
            <a:pPr marL="5381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F76C6C"/>
                </a:solidFill>
              </a:rPr>
              <a:t>Thématiques :</a:t>
            </a:r>
            <a:r>
              <a:rPr lang="fr-FR" dirty="0" smtClean="0"/>
              <a:t> </a:t>
            </a:r>
            <a:r>
              <a:rPr lang="fr-FR" dirty="0" smtClean="0"/>
              <a:t>finance, </a:t>
            </a:r>
            <a:r>
              <a:rPr lang="fr-FR" dirty="0" smtClean="0"/>
              <a:t>ventes, </a:t>
            </a:r>
            <a:r>
              <a:rPr lang="fr-FR" dirty="0" smtClean="0"/>
              <a:t>logistique </a:t>
            </a:r>
            <a:r>
              <a:rPr lang="fr-FR" dirty="0" smtClean="0"/>
              <a:t>et ressources humaines</a:t>
            </a:r>
          </a:p>
          <a:p>
            <a:pPr marL="252413" lvl="1"/>
            <a:r>
              <a:rPr lang="fr-FR" dirty="0"/>
              <a:t>	 </a:t>
            </a:r>
            <a:r>
              <a:rPr lang="fr-FR" dirty="0" smtClean="0"/>
              <a:t>               demande d’indicateurs précis</a:t>
            </a:r>
          </a:p>
          <a:p>
            <a:pPr marL="5381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F76C6C"/>
                </a:solidFill>
              </a:rPr>
              <a:t>Délai de réalisation : </a:t>
            </a:r>
            <a:r>
              <a:rPr lang="fr-FR" dirty="0" smtClean="0"/>
              <a:t>3 semaines</a:t>
            </a:r>
          </a:p>
          <a:p>
            <a:pPr marL="5381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F76C6C"/>
                </a:solidFill>
              </a:rPr>
              <a:t>Contraintes :</a:t>
            </a:r>
            <a:r>
              <a:rPr lang="fr-FR" dirty="0" smtClean="0"/>
              <a:t> données clients non manipulables, utilisation du langage SQL, aucune communication</a:t>
            </a:r>
          </a:p>
          <a:p>
            <a:pPr marL="5381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F76C6C"/>
                </a:solidFill>
              </a:rPr>
              <a:t>Support de solutions apportées : </a:t>
            </a:r>
            <a:r>
              <a:rPr lang="fr-FR" dirty="0" smtClean="0"/>
              <a:t>à la discrétion du prestataire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27747" y="913101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u="sng" dirty="0"/>
              <a:t>Le cadre du projet</a:t>
            </a:r>
            <a:r>
              <a:rPr lang="fr-FR" sz="1600" b="1" dirty="0"/>
              <a:t> :</a:t>
            </a:r>
          </a:p>
          <a:p>
            <a:endParaRPr lang="fr-FR" sz="1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36" y="4055875"/>
            <a:ext cx="995082" cy="46863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6" t="4702" r="1858" b="6516"/>
          <a:stretch/>
        </p:blipFill>
        <p:spPr>
          <a:xfrm>
            <a:off x="7893423" y="4282889"/>
            <a:ext cx="1250577" cy="86061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97" b="39741"/>
          <a:stretch/>
        </p:blipFill>
        <p:spPr>
          <a:xfrm>
            <a:off x="5185654" y="4639345"/>
            <a:ext cx="2620364" cy="37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7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9"/>
          <p:cNvSpPr txBox="1">
            <a:spLocks noGrp="1"/>
          </p:cNvSpPr>
          <p:nvPr>
            <p:ph type="title"/>
          </p:nvPr>
        </p:nvSpPr>
        <p:spPr>
          <a:xfrm>
            <a:off x="1171250" y="-2650"/>
            <a:ext cx="7636848" cy="72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dirty="0"/>
              <a:t>1/ </a:t>
            </a:r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27747" y="913101"/>
            <a:ext cx="1475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u="sng" dirty="0" smtClean="0">
                <a:solidFill>
                  <a:srgbClr val="F76C6C"/>
                </a:solidFill>
              </a:rPr>
              <a:t>SQL en bref</a:t>
            </a:r>
            <a:r>
              <a:rPr lang="fr-FR" sz="1600" b="1" dirty="0" smtClean="0">
                <a:solidFill>
                  <a:srgbClr val="F76C6C"/>
                </a:solidFill>
              </a:rPr>
              <a:t> :</a:t>
            </a:r>
            <a:endParaRPr lang="fr-FR" sz="1600" b="1" dirty="0">
              <a:solidFill>
                <a:srgbClr val="F76C6C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r="2680"/>
          <a:stretch/>
        </p:blipFill>
        <p:spPr>
          <a:xfrm>
            <a:off x="3695412" y="2265724"/>
            <a:ext cx="3070691" cy="155849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27747" y="1382993"/>
            <a:ext cx="6638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C’est un langage de programmation qui communique avec une base de données.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71" y="2356413"/>
            <a:ext cx="2442292" cy="137711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5"/>
          <a:srcRect t="6579" b="3478"/>
          <a:stretch/>
        </p:blipFill>
        <p:spPr>
          <a:xfrm>
            <a:off x="7348818" y="2779392"/>
            <a:ext cx="1555368" cy="380416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626611" y="4284482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75000"/>
                  </a:schemeClr>
                </a:solidFill>
              </a:rPr>
              <a:t>base de données</a:t>
            </a:r>
            <a:endParaRPr lang="fr-FR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043573" y="4284482"/>
            <a:ext cx="2374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1">
                    <a:lumMod val="75000"/>
                  </a:schemeClr>
                </a:solidFill>
              </a:rPr>
              <a:t>Consignes en langage SQL</a:t>
            </a:r>
          </a:p>
          <a:p>
            <a:pPr algn="ctr"/>
            <a:r>
              <a:rPr lang="fr-FR" dirty="0" smtClean="0">
                <a:solidFill>
                  <a:schemeClr val="tx1">
                    <a:lumMod val="75000"/>
                  </a:schemeClr>
                </a:solidFill>
              </a:rPr>
              <a:t>=requête</a:t>
            </a:r>
            <a:endParaRPr lang="fr-FR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740819" y="4284482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1">
                    <a:lumMod val="75000"/>
                  </a:schemeClr>
                </a:solidFill>
              </a:rPr>
              <a:t>résultat</a:t>
            </a:r>
            <a:endParaRPr lang="fr-FR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Flèche courbée vers le haut 11"/>
          <p:cNvSpPr/>
          <p:nvPr/>
        </p:nvSpPr>
        <p:spPr>
          <a:xfrm>
            <a:off x="2501153" y="4565363"/>
            <a:ext cx="1519518" cy="275576"/>
          </a:xfrm>
          <a:prstGeom prst="curvedUpArrow">
            <a:avLst/>
          </a:prstGeom>
          <a:solidFill>
            <a:srgbClr val="F76C6C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Flèche courbée vers le haut 17"/>
          <p:cNvSpPr/>
          <p:nvPr/>
        </p:nvSpPr>
        <p:spPr>
          <a:xfrm rot="10800000">
            <a:off x="2480981" y="4127650"/>
            <a:ext cx="1519518" cy="275576"/>
          </a:xfrm>
          <a:prstGeom prst="curvedUpArrow">
            <a:avLst/>
          </a:prstGeom>
          <a:solidFill>
            <a:srgbClr val="F76C6C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Flèche droite 12"/>
          <p:cNvSpPr/>
          <p:nvPr/>
        </p:nvSpPr>
        <p:spPr>
          <a:xfrm>
            <a:off x="6689912" y="4399174"/>
            <a:ext cx="887506" cy="146918"/>
          </a:xfrm>
          <a:prstGeom prst="rightArrow">
            <a:avLst/>
          </a:prstGeom>
          <a:solidFill>
            <a:srgbClr val="F76C6C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70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4" grpId="0"/>
      <p:bldP spid="15" grpId="0"/>
      <p:bldP spid="16" grpId="0"/>
      <p:bldP spid="12" grpId="0" animBg="1"/>
      <p:bldP spid="18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9"/>
          <p:cNvSpPr txBox="1">
            <a:spLocks noGrp="1"/>
          </p:cNvSpPr>
          <p:nvPr>
            <p:ph type="title"/>
          </p:nvPr>
        </p:nvSpPr>
        <p:spPr>
          <a:xfrm>
            <a:off x="1171250" y="-2650"/>
            <a:ext cx="7636848" cy="72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dirty="0"/>
              <a:t>1/ </a:t>
            </a:r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264694" y="1510888"/>
            <a:ext cx="3514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2413"/>
            <a:r>
              <a:rPr lang="fr-FR" dirty="0" smtClean="0"/>
              <a:t>Quels sont les avantages de cet outil ?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27747" y="913101"/>
            <a:ext cx="3175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u="sng" dirty="0" smtClean="0"/>
              <a:t>Le support choisi</a:t>
            </a:r>
            <a:r>
              <a:rPr lang="fr-FR" sz="1600" b="1" dirty="0" smtClean="0"/>
              <a:t> : </a:t>
            </a:r>
            <a:r>
              <a:rPr lang="fr-FR" sz="2000" b="1" dirty="0" smtClean="0">
                <a:solidFill>
                  <a:srgbClr val="F76C6C"/>
                </a:solidFill>
              </a:rPr>
              <a:t>Power BI</a:t>
            </a:r>
            <a:endParaRPr lang="fr-FR" sz="2000" b="1" dirty="0">
              <a:solidFill>
                <a:srgbClr val="F76C6C"/>
              </a:solidFill>
            </a:endParaRPr>
          </a:p>
          <a:p>
            <a:endParaRPr lang="fr-FR" sz="16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20309" t="-490" r="27172" b="490"/>
          <a:stretch/>
        </p:blipFill>
        <p:spPr>
          <a:xfrm>
            <a:off x="6753099" y="2464173"/>
            <a:ext cx="850524" cy="13716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52417" y="1866336"/>
            <a:ext cx="511742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3816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Suite Microsoft</a:t>
            </a:r>
          </a:p>
          <a:p>
            <a:pPr marL="53816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Fiable et sécurisé</a:t>
            </a:r>
          </a:p>
          <a:p>
            <a:pPr marL="53816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Compatible avec de nombreuses sources de données</a:t>
            </a:r>
          </a:p>
          <a:p>
            <a:pPr marL="53816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Coût mensuel par utilisateur relativement faible</a:t>
            </a:r>
          </a:p>
          <a:p>
            <a:pPr marL="53816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Intuitif</a:t>
            </a:r>
          </a:p>
          <a:p>
            <a:pPr marL="53816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Conformité aux contraintes légales locales (ex : RGPD)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136777" y="4905914"/>
            <a:ext cx="40831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 smtClean="0"/>
              <a:t>Et pour </a:t>
            </a:r>
            <a:r>
              <a:rPr lang="fr-FR" sz="900" dirty="0"/>
              <a:t>plus d’information : </a:t>
            </a:r>
            <a:r>
              <a:rPr lang="fr-FR" sz="900" dirty="0">
                <a:hlinkClick r:id="rId4"/>
              </a:rPr>
              <a:t>https://powerbi.microsoft.com/fr-fr/why-power-bi</a:t>
            </a:r>
            <a:r>
              <a:rPr lang="fr-FR" sz="900" dirty="0" smtClean="0">
                <a:hlinkClick r:id="rId4"/>
              </a:rPr>
              <a:t>/</a:t>
            </a:r>
            <a:r>
              <a:rPr lang="fr-FR" sz="900" dirty="0" smtClean="0"/>
              <a:t> </a:t>
            </a:r>
            <a:endParaRPr lang="fr-FR" sz="9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5" b="7791"/>
          <a:stretch/>
        </p:blipFill>
        <p:spPr>
          <a:xfrm>
            <a:off x="5667936" y="1443409"/>
            <a:ext cx="2786900" cy="75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" grpId="0"/>
      <p:bldP spid="6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031132" y="142673"/>
            <a:ext cx="74708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>
                <a:solidFill>
                  <a:schemeClr val="bg1"/>
                </a:solidFill>
                <a:latin typeface="Varela Round"/>
                <a:ea typeface="Varela Round"/>
                <a:cs typeface="Varela Round"/>
                <a:sym typeface="Varela Round"/>
              </a:rPr>
              <a:t>2. RH : solution </a:t>
            </a:r>
            <a:r>
              <a:rPr lang="fr-FR" sz="2200" dirty="0">
                <a:solidFill>
                  <a:schemeClr val="bg1"/>
                </a:solidFill>
                <a:latin typeface="Varela Round"/>
                <a:ea typeface="Varela Round"/>
                <a:cs typeface="Varela Round"/>
                <a:sym typeface="Varela Round"/>
              </a:rPr>
              <a:t>et recommandations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0" y="1723716"/>
            <a:ext cx="5021385" cy="28173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22917" y="1723716"/>
            <a:ext cx="335886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solidFill>
                  <a:srgbClr val="F76C6C"/>
                </a:solidFill>
              </a:rPr>
              <a:t>Limites de cet indicateur :</a:t>
            </a:r>
          </a:p>
          <a:p>
            <a:pPr marL="35560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/>
              <a:t>Top 2 ventes ≠ Top 2 rentabilités</a:t>
            </a:r>
          </a:p>
          <a:p>
            <a:pPr marL="35560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/>
              <a:t>Top 2 ponctuel ≠ Top 2 sur l’année</a:t>
            </a:r>
          </a:p>
          <a:p>
            <a:pPr marL="35560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/>
              <a:t>N’intègre pas la régularité</a:t>
            </a:r>
          </a:p>
          <a:p>
            <a:pPr marL="35560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/>
              <a:t>Le Top 2 a-t-il atteint ses objectifs ?</a:t>
            </a:r>
          </a:p>
          <a:p>
            <a:pPr>
              <a:lnSpc>
                <a:spcPct val="150000"/>
              </a:lnSpc>
            </a:pPr>
            <a:endParaRPr lang="fr-FR" sz="1200" dirty="0" smtClean="0"/>
          </a:p>
        </p:txBody>
      </p:sp>
      <p:sp>
        <p:nvSpPr>
          <p:cNvPr id="2" name="ZoneTexte 1"/>
          <p:cNvSpPr txBox="1"/>
          <p:nvPr/>
        </p:nvSpPr>
        <p:spPr>
          <a:xfrm>
            <a:off x="5522917" y="3306502"/>
            <a:ext cx="3100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F76C6C"/>
                </a:solidFill>
              </a:rPr>
              <a:t>Recommandations :</a:t>
            </a:r>
          </a:p>
          <a:p>
            <a:pPr marL="3556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Définir l’objectif de cet indicateur</a:t>
            </a:r>
          </a:p>
          <a:p>
            <a:pPr marL="3556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Période plus large détaillée par mois.</a:t>
            </a:r>
          </a:p>
          <a:p>
            <a:pPr marL="3556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/>
              <a:t>Introduction </a:t>
            </a:r>
            <a:r>
              <a:rPr lang="fr-FR" sz="1200" dirty="0" smtClean="0"/>
              <a:t>de la notion de rentabilité</a:t>
            </a:r>
            <a:endParaRPr lang="fr-FR" sz="1200" dirty="0"/>
          </a:p>
          <a:p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5336" y="994749"/>
            <a:ext cx="36912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 smtClean="0">
                <a:solidFill>
                  <a:srgbClr val="F76C6C"/>
                </a:solidFill>
              </a:rPr>
              <a:t>La performance des </a:t>
            </a:r>
            <a:r>
              <a:rPr lang="fr-FR" b="1" u="sng" dirty="0" smtClean="0">
                <a:solidFill>
                  <a:srgbClr val="F76C6C"/>
                </a:solidFill>
              </a:rPr>
              <a:t>vendeurs</a:t>
            </a:r>
            <a:endParaRPr lang="fr-FR" b="1" dirty="0" smtClean="0">
              <a:solidFill>
                <a:srgbClr val="F76C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78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031132" y="142673"/>
            <a:ext cx="74708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Varela Round"/>
                <a:ea typeface="Varela Round"/>
                <a:cs typeface="Varela Round"/>
                <a:sym typeface="Varela Round"/>
              </a:rPr>
              <a:t>3. Logistiques : </a:t>
            </a:r>
            <a:r>
              <a:rPr lang="fr-FR" sz="2200" dirty="0" smtClean="0">
                <a:solidFill>
                  <a:schemeClr val="bg1"/>
                </a:solidFill>
                <a:latin typeface="Varela Round"/>
                <a:ea typeface="Varela Round"/>
                <a:cs typeface="Varela Round"/>
                <a:sym typeface="Varela Round"/>
              </a:rPr>
              <a:t>solution </a:t>
            </a:r>
            <a:r>
              <a:rPr lang="fr-FR" sz="2200" dirty="0">
                <a:solidFill>
                  <a:srgbClr val="FCC4C4"/>
                </a:solidFill>
                <a:latin typeface="Varela Round"/>
                <a:ea typeface="Varela Round"/>
                <a:cs typeface="Varela Round"/>
                <a:sym typeface="Varela Round"/>
              </a:rPr>
              <a:t>et recommandations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19" y="2206725"/>
            <a:ext cx="3518578" cy="274992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0" y="1001969"/>
            <a:ext cx="513005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200" b="1" dirty="0" smtClean="0">
              <a:solidFill>
                <a:srgbClr val="F76C6C"/>
              </a:solidFill>
            </a:endParaRPr>
          </a:p>
          <a:p>
            <a:r>
              <a:rPr lang="fr-FR" sz="1200" dirty="0" smtClean="0">
                <a:solidFill>
                  <a:srgbClr val="F76C6C"/>
                </a:solidFill>
              </a:rPr>
              <a:t>Remarques :</a:t>
            </a:r>
            <a:endParaRPr lang="fr-FR" sz="1200" dirty="0">
              <a:solidFill>
                <a:srgbClr val="F76C6C"/>
              </a:solidFill>
            </a:endParaRPr>
          </a:p>
          <a:p>
            <a:pPr marL="35560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100" dirty="0" smtClean="0"/>
              <a:t>Tri réalisé par chiffre d’affaires (CA) le plus élevé</a:t>
            </a:r>
          </a:p>
          <a:p>
            <a:pPr marL="538163" lvl="1" indent="-182563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fr-FR" sz="1100" dirty="0" smtClean="0">
                <a:sym typeface="Wingdings" panose="05000000000000000000" pitchFamily="2" charset="2"/>
              </a:rPr>
              <a:t>Grosses </a:t>
            </a:r>
            <a:r>
              <a:rPr lang="fr-FR" sz="1100" dirty="0">
                <a:sym typeface="Wingdings" panose="05000000000000000000" pitchFamily="2" charset="2"/>
              </a:rPr>
              <a:t>quantités (ventes) n’est pas synonyme chiffre </a:t>
            </a:r>
            <a:r>
              <a:rPr lang="fr-FR" sz="1100" dirty="0" smtClean="0">
                <a:sym typeface="Wingdings" panose="05000000000000000000" pitchFamily="2" charset="2"/>
              </a:rPr>
              <a:t>d’affaires</a:t>
            </a:r>
            <a:endParaRPr lang="fr-FR" sz="1100" dirty="0" smtClean="0">
              <a:sym typeface="Wingdings" panose="05000000000000000000" pitchFamily="2" charset="2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" t="7802" r="1447" b="4238"/>
          <a:stretch/>
        </p:blipFill>
        <p:spPr>
          <a:xfrm>
            <a:off x="4753104" y="874954"/>
            <a:ext cx="4313829" cy="14057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1637" y="752605"/>
            <a:ext cx="513005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 smtClean="0">
                <a:solidFill>
                  <a:srgbClr val="F76C6C"/>
                </a:solidFill>
              </a:rPr>
              <a:t>Le top 5 des produits vendus</a:t>
            </a:r>
            <a:endParaRPr lang="fr-FR" b="1" dirty="0" smtClean="0">
              <a:solidFill>
                <a:srgbClr val="F76C6C"/>
              </a:solidFill>
            </a:endParaRPr>
          </a:p>
          <a:p>
            <a:endParaRPr lang="fr-FR" sz="1200" b="1" dirty="0" smtClean="0">
              <a:solidFill>
                <a:srgbClr val="F76C6C"/>
              </a:solidFill>
            </a:endParaRPr>
          </a:p>
          <a:p>
            <a:pPr marL="35560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FR" sz="1200" dirty="0">
              <a:sym typeface="Wingdings" panose="05000000000000000000" pitchFamily="2" charset="2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020667" y="3089244"/>
            <a:ext cx="406233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sym typeface="Wingdings" panose="05000000000000000000" pitchFamily="2" charset="2"/>
              </a:rPr>
              <a:t>Corrélation entre stocks et ventes</a:t>
            </a:r>
          </a:p>
          <a:p>
            <a:pPr marL="35560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sym typeface="Wingdings" panose="05000000000000000000" pitchFamily="2" charset="2"/>
              </a:rPr>
              <a:t>Les produits les plus vendus sont-ils les plus rentables ?</a:t>
            </a:r>
          </a:p>
          <a:p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38216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8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031132" y="142673"/>
            <a:ext cx="74708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3. Logistiques : </a:t>
            </a:r>
            <a:r>
              <a:rPr lang="fr-FR" sz="2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solution </a:t>
            </a:r>
            <a:r>
              <a:rPr lang="fr-FR" sz="2200" dirty="0">
                <a:solidFill>
                  <a:schemeClr val="accent3">
                    <a:lumMod val="40000"/>
                    <a:lumOff val="60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et </a:t>
            </a:r>
            <a:r>
              <a:rPr lang="fr-FR" sz="2200" dirty="0">
                <a:solidFill>
                  <a:schemeClr val="bg1"/>
                </a:solidFill>
                <a:latin typeface="Varela Round"/>
                <a:ea typeface="Varela Round"/>
                <a:cs typeface="Varela Round"/>
                <a:sym typeface="Varela Round"/>
              </a:rPr>
              <a:t>recommandations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72301" y="3760079"/>
            <a:ext cx="81455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solidFill>
                  <a:srgbClr val="F76C6C"/>
                </a:solidFill>
              </a:rPr>
              <a:t>Recommandations :</a:t>
            </a:r>
          </a:p>
          <a:p>
            <a:pPr marL="35560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200" dirty="0" smtClean="0"/>
              <a:t>Introduire une notion de stock de sécurité</a:t>
            </a:r>
          </a:p>
          <a:p>
            <a:pPr marL="35560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200" dirty="0" smtClean="0"/>
              <a:t>Trop d’anticipation de stock = coût de stockage     </a:t>
            </a:r>
          </a:p>
          <a:p>
            <a:pPr marL="985838" indent="-354013">
              <a:lnSpc>
                <a:spcPct val="200000"/>
              </a:lnSpc>
            </a:pPr>
            <a:r>
              <a:rPr lang="fr-FR" sz="1200" dirty="0" smtClean="0">
                <a:sym typeface="Wingdings" panose="05000000000000000000" pitchFamily="2" charset="2"/>
              </a:rPr>
              <a:t> Comparatif ventes/stock par mois</a:t>
            </a:r>
            <a:endParaRPr lang="fr-FR" sz="1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2803712" y="3267636"/>
            <a:ext cx="336848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chemeClr val="bg2"/>
                </a:solidFill>
              </a:rPr>
              <a:t>Proposition d’une visualisation</a:t>
            </a:r>
          </a:p>
          <a:p>
            <a:pPr algn="ctr"/>
            <a:r>
              <a:rPr lang="fr-FR" sz="1200" dirty="0" smtClean="0">
                <a:solidFill>
                  <a:schemeClr val="bg2"/>
                </a:solidFill>
              </a:rPr>
              <a:t>Stock vs quantités vendues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t="5039" r="1679" b="3277"/>
          <a:stretch/>
        </p:blipFill>
        <p:spPr>
          <a:xfrm>
            <a:off x="1025736" y="940776"/>
            <a:ext cx="3461205" cy="232686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t="5309" r="2310" b="3169"/>
          <a:stretch/>
        </p:blipFill>
        <p:spPr>
          <a:xfrm>
            <a:off x="4653034" y="940776"/>
            <a:ext cx="3435005" cy="232686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147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031132" y="142673"/>
            <a:ext cx="74708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4</a:t>
            </a:r>
            <a:r>
              <a:rPr lang="fr-FR" sz="2200" dirty="0" smtClean="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. </a:t>
            </a:r>
            <a:r>
              <a:rPr lang="fr-FR" sz="2200" dirty="0" smtClean="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Finance : solution </a:t>
            </a:r>
            <a:r>
              <a:rPr lang="fr-FR" sz="2200" dirty="0">
                <a:solidFill>
                  <a:schemeClr val="bg1"/>
                </a:solidFill>
                <a:latin typeface="Varela Round"/>
                <a:ea typeface="Varela Round"/>
                <a:cs typeface="Varela Round"/>
                <a:sym typeface="Varela Round"/>
              </a:rPr>
              <a:t>et recommandations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182086" y="2224252"/>
            <a:ext cx="176773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 smtClean="0">
                <a:solidFill>
                  <a:srgbClr val="F76C6C"/>
                </a:solidFill>
              </a:rPr>
              <a:t>CA par pays</a:t>
            </a:r>
          </a:p>
          <a:p>
            <a:r>
              <a:rPr lang="fr-FR" sz="1200" b="1" dirty="0" smtClean="0">
                <a:solidFill>
                  <a:srgbClr val="F76C6C"/>
                </a:solidFill>
              </a:rPr>
              <a:t>(deux derniers mois)</a:t>
            </a:r>
          </a:p>
        </p:txBody>
      </p:sp>
      <p:sp>
        <p:nvSpPr>
          <p:cNvPr id="6" name="Rectangle 5"/>
          <p:cNvSpPr/>
          <p:nvPr/>
        </p:nvSpPr>
        <p:spPr>
          <a:xfrm>
            <a:off x="127495" y="4533202"/>
            <a:ext cx="8942546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solidFill>
                  <a:srgbClr val="F76C6C"/>
                </a:solidFill>
              </a:rPr>
              <a:t>Recommandation :</a:t>
            </a:r>
          </a:p>
          <a:p>
            <a:pPr>
              <a:lnSpc>
                <a:spcPct val="150000"/>
              </a:lnSpc>
            </a:pPr>
            <a:r>
              <a:rPr lang="fr-FR" sz="1100" dirty="0" smtClean="0"/>
              <a:t>Ajout de la </a:t>
            </a:r>
            <a:r>
              <a:rPr lang="fr-FR" sz="1100" b="1" dirty="0" smtClean="0"/>
              <a:t>rentabilité</a:t>
            </a:r>
            <a:r>
              <a:rPr lang="fr-FR" sz="1100" dirty="0" smtClean="0"/>
              <a:t>. La couleur des bulles pourrait alors représenter cette rentabilité. Voire ajout des objectifs de ventes.</a:t>
            </a:r>
            <a:endParaRPr lang="fr-FR" sz="11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130" y="792010"/>
            <a:ext cx="6541520" cy="368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9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theme/theme1.xml><?xml version="1.0" encoding="utf-8"?>
<a:theme xmlns:a="http://schemas.openxmlformats.org/drawingml/2006/main" name="Wild Code Schoo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4713</TotalTime>
  <Words>636</Words>
  <Application>Microsoft Office PowerPoint</Application>
  <PresentationFormat>Affichage à l'écran (16:9)</PresentationFormat>
  <Paragraphs>107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6" baseType="lpstr">
      <vt:lpstr>Raleway</vt:lpstr>
      <vt:lpstr>Arial</vt:lpstr>
      <vt:lpstr>Wingdings</vt:lpstr>
      <vt:lpstr>Roboto</vt:lpstr>
      <vt:lpstr>Arial Black</vt:lpstr>
      <vt:lpstr>Varela Round</vt:lpstr>
      <vt:lpstr>Trebuchet MS</vt:lpstr>
      <vt:lpstr>Raleway Thin</vt:lpstr>
      <vt:lpstr>Calibri</vt:lpstr>
      <vt:lpstr>Wild Code School</vt:lpstr>
      <vt:lpstr>Présentation PowerPoint</vt:lpstr>
      <vt:lpstr>Présentation PowerPoint</vt:lpstr>
      <vt:lpstr>1/ Introduction</vt:lpstr>
      <vt:lpstr>1/ Introduction</vt:lpstr>
      <vt:lpstr>1/ Introduction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Rattana PANGNATHIP</dc:creator>
  <cp:lastModifiedBy>Rattana PANGNATHIP</cp:lastModifiedBy>
  <cp:revision>110</cp:revision>
  <dcterms:modified xsi:type="dcterms:W3CDTF">2021-03-26T15:46:20Z</dcterms:modified>
</cp:coreProperties>
</file>